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ilroy Bold" charset="1" panose="00000800000000000000"/>
      <p:regular r:id="rId15"/>
    </p:embeddedFont>
    <p:embeddedFont>
      <p:font typeface="Gilroy" charset="1" panose="000005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Cooper Hewitt" charset="1" panose="00000000000000000000"/>
      <p:regular r:id="rId19"/>
    </p:embeddedFont>
    <p:embeddedFont>
      <p:font typeface="Baskerville Display PT Italics" charset="1" panose="0203060208040609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4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794" r="0" b="-2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633062" y="2143381"/>
            <a:ext cx="6595674" cy="6961134"/>
          </a:xfrm>
          <a:custGeom>
            <a:avLst/>
            <a:gdLst/>
            <a:ahLst/>
            <a:cxnLst/>
            <a:rect r="r" b="b" t="t" l="l"/>
            <a:pathLst>
              <a:path h="6961134" w="6595674">
                <a:moveTo>
                  <a:pt x="6595675" y="0"/>
                </a:moveTo>
                <a:lnTo>
                  <a:pt x="0" y="0"/>
                </a:lnTo>
                <a:lnTo>
                  <a:pt x="0" y="6961134"/>
                </a:lnTo>
                <a:lnTo>
                  <a:pt x="6595675" y="6961134"/>
                </a:lnTo>
                <a:lnTo>
                  <a:pt x="65956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1029" y="2952622"/>
            <a:ext cx="9521205" cy="398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06"/>
              </a:lnSpc>
            </a:pPr>
            <a:r>
              <a:rPr lang="en-US" sz="7576" b="true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SEC</a:t>
            </a:r>
            <a:r>
              <a:rPr lang="en-US" sz="7576" b="true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URE IDENTITY FOR THE MODERN TRAVELER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44249"/>
            <a:ext cx="8081479" cy="130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1"/>
              </a:lnSpc>
            </a:pPr>
            <a:r>
              <a:rPr lang="en-US" sz="3715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Offl</a:t>
            </a:r>
            <a:r>
              <a:rPr lang="en-US" sz="3715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ine, encrypted, and under your full control.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1029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27918" y="-1552150"/>
            <a:ext cx="5335801" cy="6165316"/>
          </a:xfrm>
          <a:custGeom>
            <a:avLst/>
            <a:gdLst/>
            <a:ahLst/>
            <a:cxnLst/>
            <a:rect r="r" b="b" t="t" l="l"/>
            <a:pathLst>
              <a:path h="6165316" w="5335801">
                <a:moveTo>
                  <a:pt x="5335801" y="0"/>
                </a:moveTo>
                <a:lnTo>
                  <a:pt x="0" y="0"/>
                </a:lnTo>
                <a:lnTo>
                  <a:pt x="0" y="6165317"/>
                </a:lnTo>
                <a:lnTo>
                  <a:pt x="5335801" y="6165317"/>
                </a:lnTo>
                <a:lnTo>
                  <a:pt x="533580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946158" y="5129748"/>
            <a:ext cx="5949660" cy="6874607"/>
          </a:xfrm>
          <a:custGeom>
            <a:avLst/>
            <a:gdLst/>
            <a:ahLst/>
            <a:cxnLst/>
            <a:rect r="r" b="b" t="t" l="l"/>
            <a:pathLst>
              <a:path h="6874607" w="5949660">
                <a:moveTo>
                  <a:pt x="5949661" y="0"/>
                </a:moveTo>
                <a:lnTo>
                  <a:pt x="0" y="0"/>
                </a:lnTo>
                <a:lnTo>
                  <a:pt x="0" y="6874607"/>
                </a:lnTo>
                <a:lnTo>
                  <a:pt x="5949661" y="6874607"/>
                </a:lnTo>
                <a:lnTo>
                  <a:pt x="594966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1749" y="1618945"/>
            <a:ext cx="5953740" cy="7049109"/>
          </a:xfrm>
          <a:custGeom>
            <a:avLst/>
            <a:gdLst/>
            <a:ahLst/>
            <a:cxnLst/>
            <a:rect r="r" b="b" t="t" l="l"/>
            <a:pathLst>
              <a:path h="7049109" w="5953740">
                <a:moveTo>
                  <a:pt x="0" y="0"/>
                </a:moveTo>
                <a:lnTo>
                  <a:pt x="5953741" y="0"/>
                </a:lnTo>
                <a:lnTo>
                  <a:pt x="5953741" y="7049110"/>
                </a:lnTo>
                <a:lnTo>
                  <a:pt x="0" y="7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21189" y="5694883"/>
            <a:ext cx="58225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955002"/>
            <a:ext cx="7290648" cy="120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64"/>
              </a:lnSpc>
            </a:pPr>
            <a:r>
              <a:rPr lang="en-US" b="true" sz="8142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The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1701" y="5982664"/>
            <a:ext cx="10376368" cy="5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Travelers carry sensitive documents everywhere.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701" y="6887830"/>
            <a:ext cx="8441403" cy="5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Loss = chaos, exposure, and identity risk.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701" y="7531057"/>
            <a:ext cx="11804052" cy="104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Existing “digital wallets” rely on cloud storage and are not private.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189" y="3523908"/>
            <a:ext cx="9726519" cy="20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8"/>
              </a:lnSpc>
              <a:spcBef>
                <a:spcPct val="0"/>
              </a:spcBef>
            </a:pPr>
            <a:r>
              <a:rPr lang="en-US" sz="3221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Every trip, we juggle passports, visas, insurance, and medical papers — and we constantly worry:</a:t>
            </a:r>
          </a:p>
          <a:p>
            <a:pPr algn="l">
              <a:lnSpc>
                <a:spcPts val="4188"/>
              </a:lnSpc>
              <a:spcBef>
                <a:spcPct val="0"/>
              </a:spcBef>
            </a:pPr>
            <a:r>
              <a:rPr lang="en-US" sz="3221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 ‘What if I lose them? What if someone misuses my data?’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71887" y="3518785"/>
            <a:ext cx="0" cy="6843109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2707411" y="3448654"/>
            <a:ext cx="0" cy="722869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40214" y="5271667"/>
            <a:ext cx="1711458" cy="1668672"/>
          </a:xfrm>
          <a:custGeom>
            <a:avLst/>
            <a:gdLst/>
            <a:ahLst/>
            <a:cxnLst/>
            <a:rect r="r" b="b" t="t" l="l"/>
            <a:pathLst>
              <a:path h="1668672" w="1711458">
                <a:moveTo>
                  <a:pt x="0" y="0"/>
                </a:moveTo>
                <a:lnTo>
                  <a:pt x="1711459" y="0"/>
                </a:lnTo>
                <a:lnTo>
                  <a:pt x="1711459" y="1668672"/>
                </a:lnTo>
                <a:lnTo>
                  <a:pt x="0" y="1668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54015" y="5271667"/>
            <a:ext cx="1779970" cy="1548574"/>
          </a:xfrm>
          <a:custGeom>
            <a:avLst/>
            <a:gdLst/>
            <a:ahLst/>
            <a:cxnLst/>
            <a:rect r="r" b="b" t="t" l="l"/>
            <a:pathLst>
              <a:path h="1548574" w="1779970">
                <a:moveTo>
                  <a:pt x="0" y="0"/>
                </a:moveTo>
                <a:lnTo>
                  <a:pt x="1779970" y="0"/>
                </a:lnTo>
                <a:lnTo>
                  <a:pt x="1779970" y="1548574"/>
                </a:lnTo>
                <a:lnTo>
                  <a:pt x="0" y="1548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67188" y="4882939"/>
            <a:ext cx="1765623" cy="2057400"/>
          </a:xfrm>
          <a:custGeom>
            <a:avLst/>
            <a:gdLst/>
            <a:ahLst/>
            <a:cxnLst/>
            <a:rect r="r" b="b" t="t" l="l"/>
            <a:pathLst>
              <a:path h="2057400" w="1765623">
                <a:moveTo>
                  <a:pt x="0" y="0"/>
                </a:moveTo>
                <a:lnTo>
                  <a:pt x="1765623" y="0"/>
                </a:lnTo>
                <a:lnTo>
                  <a:pt x="176562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107565"/>
            <a:ext cx="3373149" cy="140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</a:pP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Gov</a:t>
            </a: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ernment-issued IDs are legally protected.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3074" y="7107565"/>
            <a:ext cx="3373149" cy="140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</a:pP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Pr</a:t>
            </a: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ivate systems cannot replace or replicate them.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3425" y="7107565"/>
            <a:ext cx="3373149" cy="140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</a:pP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Cha</a:t>
            </a:r>
            <a:r>
              <a:rPr lang="en-US" sz="288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nging regulations would take years.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4258" y="1305168"/>
            <a:ext cx="1509948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0"/>
              </a:lnSpc>
            </a:pPr>
            <a:r>
              <a:rPr lang="en-US" b="true" sz="7325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Our Initial Idea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4258" y="2658079"/>
            <a:ext cx="150994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b="true" sz="3500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At first, we wanted to solve it by digitalizing passports, but...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4" t="-45146" r="0" b="-4714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4381772"/>
            <a:ext cx="1096102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09497" y="3219075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44954" y="-3577332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51555"/>
            <a:ext cx="158652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3"/>
              </a:lnSpc>
            </a:pPr>
            <a:r>
              <a:rPr lang="en-US" b="true" sz="6069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Th</a:t>
            </a:r>
            <a:r>
              <a:rPr lang="en-US" b="true" sz="6069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e Pivot: From Bureaucracy to Privacy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33487" y="5215916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0569" y="5379428"/>
            <a:ext cx="3653006" cy="33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b="true" sz="1937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Insurance: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0569" y="5777529"/>
            <a:ext cx="4060787" cy="6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travelers lose policies or don’t know if they’re valid.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33487" y="7324350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0569" y="7487863"/>
            <a:ext cx="3653006" cy="33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b="true" sz="1937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Visas &amp; p</a:t>
            </a:r>
            <a:r>
              <a:rPr lang="en-US" b="true" sz="1937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ermits: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0569" y="7910970"/>
            <a:ext cx="4060787" cy="32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scattered and hard to verify.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6383" y="5215916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73465" y="5379428"/>
            <a:ext cx="3653006" cy="33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b="true" sz="1937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Me</a:t>
            </a:r>
            <a:r>
              <a:rPr lang="en-US" b="true" sz="1937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dical documents: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73465" y="5777529"/>
            <a:ext cx="4181048" cy="64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 private, </a:t>
            </a: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messy, and often needed abroa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3465" y="7451783"/>
            <a:ext cx="3653006" cy="956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8"/>
              </a:lnSpc>
            </a:pP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Protect </a:t>
            </a:r>
            <a:r>
              <a:rPr lang="en-US" sz="193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and simplify travel documentation without changing any law.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914" y="3029860"/>
            <a:ext cx="10785807" cy="115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6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If </a:t>
            </a:r>
            <a:r>
              <a:rPr lang="en-US" sz="3312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not passports, what else causes the same pain — loss, exposure, stress?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356682" y="1543050"/>
            <a:ext cx="8419028" cy="8229600"/>
          </a:xfrm>
          <a:custGeom>
            <a:avLst/>
            <a:gdLst/>
            <a:ahLst/>
            <a:cxnLst/>
            <a:rect r="r" b="b" t="t" l="l"/>
            <a:pathLst>
              <a:path h="8229600" w="8419028">
                <a:moveTo>
                  <a:pt x="8419028" y="0"/>
                </a:moveTo>
                <a:lnTo>
                  <a:pt x="0" y="0"/>
                </a:lnTo>
                <a:lnTo>
                  <a:pt x="0" y="8229600"/>
                </a:lnTo>
                <a:lnTo>
                  <a:pt x="8419028" y="8229600"/>
                </a:lnTo>
                <a:lnTo>
                  <a:pt x="841902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3684273"/>
            <a:ext cx="573103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87428" y="860534"/>
            <a:ext cx="7360826" cy="7360826"/>
          </a:xfrm>
          <a:custGeom>
            <a:avLst/>
            <a:gdLst/>
            <a:ahLst/>
            <a:cxnLst/>
            <a:rect r="r" b="b" t="t" l="l"/>
            <a:pathLst>
              <a:path h="7360826" w="7360826">
                <a:moveTo>
                  <a:pt x="0" y="0"/>
                </a:moveTo>
                <a:lnTo>
                  <a:pt x="7360826" y="0"/>
                </a:lnTo>
                <a:lnTo>
                  <a:pt x="7360826" y="7360827"/>
                </a:lnTo>
                <a:lnTo>
                  <a:pt x="0" y="7360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8071">
            <a:off x="8568375" y="-2548768"/>
            <a:ext cx="9276786" cy="6180659"/>
          </a:xfrm>
          <a:custGeom>
            <a:avLst/>
            <a:gdLst/>
            <a:ahLst/>
            <a:cxnLst/>
            <a:rect r="r" b="b" t="t" l="l"/>
            <a:pathLst>
              <a:path h="6180659" w="9276786">
                <a:moveTo>
                  <a:pt x="0" y="0"/>
                </a:moveTo>
                <a:lnTo>
                  <a:pt x="9276786" y="0"/>
                </a:lnTo>
                <a:lnTo>
                  <a:pt x="9276786" y="6180658"/>
                </a:lnTo>
                <a:lnTo>
                  <a:pt x="0" y="618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86707" y="4952143"/>
            <a:ext cx="5845422" cy="5845422"/>
          </a:xfrm>
          <a:custGeom>
            <a:avLst/>
            <a:gdLst/>
            <a:ahLst/>
            <a:cxnLst/>
            <a:rect r="r" b="b" t="t" l="l"/>
            <a:pathLst>
              <a:path h="5845422" w="5845422">
                <a:moveTo>
                  <a:pt x="0" y="0"/>
                </a:moveTo>
                <a:lnTo>
                  <a:pt x="5845422" y="0"/>
                </a:lnTo>
                <a:lnTo>
                  <a:pt x="5845422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336312"/>
            <a:ext cx="7699953" cy="13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84"/>
              </a:lnSpc>
            </a:pPr>
            <a:r>
              <a:rPr lang="en-US" b="true" sz="9509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The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20277"/>
            <a:ext cx="10427449" cy="43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2"/>
              </a:lnSpc>
            </a:pPr>
            <a:r>
              <a:rPr lang="en-US" sz="2552" strike="noStrik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Nomado Card + Kiosk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85468"/>
            <a:ext cx="10427449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How it works?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00700"/>
            <a:ext cx="1027747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Data encrypted locally at a Nomado Kiosk — no cloud, no servers.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Fingerprint-based cryptographic key (no biometric stored).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If lost → card is unreadable.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3110" y="7227570"/>
            <a:ext cx="58403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Offline by design. Private by principle.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14617253" cy="111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36"/>
              </a:lnSpc>
            </a:pPr>
            <a:r>
              <a:rPr lang="en-US" b="true" sz="785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Our business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62088" y="2397394"/>
            <a:ext cx="17494043" cy="7425157"/>
            <a:chOff x="0" y="0"/>
            <a:chExt cx="3528382" cy="14975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28382" cy="1497583"/>
            </a:xfrm>
            <a:custGeom>
              <a:avLst/>
              <a:gdLst/>
              <a:ahLst/>
              <a:cxnLst/>
              <a:rect r="r" b="b" t="t" l="l"/>
              <a:pathLst>
                <a:path h="1497583" w="3528382">
                  <a:moveTo>
                    <a:pt x="9293" y="0"/>
                  </a:moveTo>
                  <a:lnTo>
                    <a:pt x="3519089" y="0"/>
                  </a:lnTo>
                  <a:cubicBezTo>
                    <a:pt x="3521554" y="0"/>
                    <a:pt x="3523917" y="979"/>
                    <a:pt x="3525660" y="2722"/>
                  </a:cubicBezTo>
                  <a:cubicBezTo>
                    <a:pt x="3527403" y="4465"/>
                    <a:pt x="3528382" y="6829"/>
                    <a:pt x="3528382" y="9293"/>
                  </a:cubicBezTo>
                  <a:lnTo>
                    <a:pt x="3528382" y="1488290"/>
                  </a:lnTo>
                  <a:cubicBezTo>
                    <a:pt x="3528382" y="1493423"/>
                    <a:pt x="3524221" y="1497583"/>
                    <a:pt x="3519089" y="1497583"/>
                  </a:cubicBezTo>
                  <a:lnTo>
                    <a:pt x="9293" y="1497583"/>
                  </a:lnTo>
                  <a:cubicBezTo>
                    <a:pt x="6829" y="1497583"/>
                    <a:pt x="4465" y="1496604"/>
                    <a:pt x="2722" y="1494861"/>
                  </a:cubicBezTo>
                  <a:cubicBezTo>
                    <a:pt x="979" y="1493119"/>
                    <a:pt x="0" y="1490755"/>
                    <a:pt x="0" y="1488290"/>
                  </a:cubicBezTo>
                  <a:lnTo>
                    <a:pt x="0" y="9293"/>
                  </a:lnTo>
                  <a:cubicBezTo>
                    <a:pt x="0" y="6829"/>
                    <a:pt x="979" y="4465"/>
                    <a:pt x="2722" y="2722"/>
                  </a:cubicBezTo>
                  <a:cubicBezTo>
                    <a:pt x="4465" y="979"/>
                    <a:pt x="6829" y="0"/>
                    <a:pt x="9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1010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528382" cy="1526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18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4788203" y="2395513"/>
            <a:ext cx="0" cy="5347277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7763480" y="2395513"/>
            <a:ext cx="0" cy="5347277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9135353" y="7747021"/>
            <a:ext cx="17295" cy="2075529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0831242" y="2395513"/>
            <a:ext cx="0" cy="5347277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078048" y="2395513"/>
            <a:ext cx="0" cy="5347277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555013" y="7742790"/>
            <a:ext cx="17401119" cy="0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4788203" y="5069152"/>
            <a:ext cx="2975277" cy="0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822779" y="5069152"/>
            <a:ext cx="3255268" cy="0"/>
          </a:xfrm>
          <a:prstGeom prst="line">
            <a:avLst/>
          </a:prstGeom>
          <a:ln cap="flat" w="95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52344" y="3379470"/>
            <a:ext cx="3968807" cy="186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Hospitals, clinics, and diagnostic centers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</a:t>
            </a: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ealth insurance providers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Hard</a:t>
            </a: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ware manufacturing partners (Nomado Kiosk and Health Card production)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Medical data authorities and certification bodies (validation of health data)</a:t>
            </a:r>
          </a:p>
          <a:p>
            <a:pPr algn="l">
              <a:lnSpc>
                <a:spcPts val="186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52344" y="8596670"/>
            <a:ext cx="7973649" cy="73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Hardware production (kiosks, cards, terminals)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Compliance certification and legal advisory costs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Software development and security infrastructure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0124" y="8596670"/>
            <a:ext cx="7973649" cy="50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Service fees for Nomado Card issuance (through insurers or clinics)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Ann</a:t>
            </a: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ual subscription for compliance maintenance and system updates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14191" y="3379470"/>
            <a:ext cx="3211528" cy="95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Hospitals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travellers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health insurance providers</a:t>
            </a:r>
          </a:p>
          <a:p>
            <a:pPr algn="l">
              <a:lnSpc>
                <a:spcPts val="186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934137" y="3379470"/>
            <a:ext cx="2650722" cy="16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Nomado protects patients from thos</a:t>
            </a: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e who could misuse their health data — and empowers hospitals, the ones we trust, to use it responsibly.</a:t>
            </a:r>
          </a:p>
          <a:p>
            <a:pPr algn="l">
              <a:lnSpc>
                <a:spcPts val="186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022713" y="3085059"/>
            <a:ext cx="2424176" cy="186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Design, manufacturing, and maintenance of Nomado kiosks and health identity cards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Development of secure encryption and access protocols for health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46700" y="3514288"/>
            <a:ext cx="2661020" cy="186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Long-term institutional partnerships with hospitals and insurers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Maintenance, updates, and certification renewals for compliance </a:t>
            </a:r>
          </a:p>
          <a:p>
            <a:pPr algn="l">
              <a:lnSpc>
                <a:spcPts val="1863"/>
              </a:lnSpc>
            </a:pPr>
          </a:p>
          <a:p>
            <a:pPr algn="l">
              <a:lnSpc>
                <a:spcPts val="186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022713" y="5913241"/>
            <a:ext cx="2424176" cy="16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Hardware platform (Nomado Kiosk, Nomado Card) 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Encryption software</a:t>
            </a:r>
          </a:p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Partnerships with medical and insurance organizations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66765" y="5772399"/>
            <a:ext cx="2640954" cy="50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8080" indent="-169040" lvl="1">
              <a:lnSpc>
                <a:spcPts val="1863"/>
              </a:lnSpc>
              <a:buFont typeface="Arial"/>
              <a:buChar char="•"/>
            </a:pP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B2B sales to hospitals and insu</a:t>
            </a:r>
            <a:r>
              <a:rPr lang="en-US" sz="1565">
                <a:solidFill>
                  <a:srgbClr val="8767DD"/>
                </a:solidFill>
                <a:latin typeface="Cooper Hewitt"/>
                <a:ea typeface="Cooper Hewitt"/>
                <a:cs typeface="Cooper Hewitt"/>
                <a:sym typeface="Cooper Hewitt"/>
              </a:rPr>
              <a:t>rance networks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2344" y="2649696"/>
            <a:ext cx="1952550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Key Partners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2344" y="8072932"/>
            <a:ext cx="2482259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Cost Structure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46604" y="8072932"/>
            <a:ext cx="2482259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Revenue Stream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34712" y="2649696"/>
            <a:ext cx="1898404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Key Activities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66765" y="2649696"/>
            <a:ext cx="1802064" cy="77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Customer Relationship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84137" y="2649696"/>
            <a:ext cx="2448785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Customer Segments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40439" y="2649696"/>
            <a:ext cx="2374667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Value Propositions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34712" y="5317923"/>
            <a:ext cx="1898404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Key Resources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157042" y="5311540"/>
            <a:ext cx="1604713" cy="37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2"/>
              </a:lnSpc>
              <a:spcBef>
                <a:spcPct val="0"/>
              </a:spcBef>
            </a:pPr>
            <a:r>
              <a:rPr lang="en-US" sz="2280" i="true" spc="59" u="none">
                <a:solidFill>
                  <a:srgbClr val="8767DD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Channel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479" y="1640056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4885521"/>
            <a:ext cx="551304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63652"/>
            <a:ext cx="6975232" cy="8006005"/>
          </a:xfrm>
          <a:custGeom>
            <a:avLst/>
            <a:gdLst/>
            <a:ahLst/>
            <a:cxnLst/>
            <a:rect r="r" b="b" t="t" l="l"/>
            <a:pathLst>
              <a:path h="8006005" w="6975232">
                <a:moveTo>
                  <a:pt x="0" y="0"/>
                </a:moveTo>
                <a:lnTo>
                  <a:pt x="6975232" y="0"/>
                </a:lnTo>
                <a:lnTo>
                  <a:pt x="6975232" y="8006004"/>
                </a:lnTo>
                <a:lnTo>
                  <a:pt x="0" y="800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010137"/>
            <a:ext cx="7230076" cy="145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3"/>
              </a:lnSpc>
              <a:spcBef>
                <a:spcPct val="0"/>
              </a:spcBef>
            </a:pPr>
            <a:r>
              <a:rPr lang="en-US" b="true" sz="11659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963799"/>
            <a:ext cx="8115300" cy="394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57"/>
              </a:lnSpc>
            </a:pPr>
            <a:r>
              <a:rPr lang="en-US" sz="282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We</a:t>
            </a:r>
            <a:r>
              <a:rPr lang="en-US" sz="282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 want to be the physical bridge between today’s travel and tomorrow’s digital identity:</a:t>
            </a:r>
          </a:p>
          <a:p>
            <a:pPr algn="l" marL="0" indent="0" lvl="0">
              <a:lnSpc>
                <a:spcPts val="3957"/>
              </a:lnSpc>
            </a:pPr>
          </a:p>
          <a:p>
            <a:pPr algn="l" marL="0" indent="0" lvl="0">
              <a:lnSpc>
                <a:spcPts val="3957"/>
              </a:lnSpc>
            </a:pPr>
            <a:r>
              <a:rPr lang="en-US" sz="282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Nomado is the trusted hardware layer between people and the systems they must interact with —</a:t>
            </a:r>
          </a:p>
          <a:p>
            <a:pPr algn="l" marL="0" indent="0" lvl="0">
              <a:lnSpc>
                <a:spcPts val="3957"/>
              </a:lnSpc>
            </a:pPr>
            <a:r>
              <a:rPr lang="en-US" sz="282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 A decentralized, human-centered approach to privacy.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479" y="20574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71715"/>
            <a:ext cx="6940396" cy="6597900"/>
          </a:xfrm>
          <a:custGeom>
            <a:avLst/>
            <a:gdLst/>
            <a:ahLst/>
            <a:cxnLst/>
            <a:rect r="r" b="b" t="t" l="l"/>
            <a:pathLst>
              <a:path h="6597900" w="6940396">
                <a:moveTo>
                  <a:pt x="0" y="0"/>
                </a:moveTo>
                <a:lnTo>
                  <a:pt x="6940396" y="0"/>
                </a:lnTo>
                <a:lnTo>
                  <a:pt x="6940396" y="6597900"/>
                </a:lnTo>
                <a:lnTo>
                  <a:pt x="0" y="659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23856" y="2352665"/>
            <a:ext cx="863544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Our 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3856" y="4809401"/>
            <a:ext cx="8635444" cy="201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2"/>
              </a:lnSpc>
              <a:spcBef>
                <a:spcPct val="0"/>
              </a:spcBef>
            </a:pPr>
            <a:r>
              <a:rPr lang="en-US" sz="2887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Ou</a:t>
            </a:r>
            <a:r>
              <a:rPr lang="en-US" sz="288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r mission is simple: make travel safer, calmer, and truly private:</a:t>
            </a:r>
          </a:p>
          <a:p>
            <a:pPr algn="l" marL="0" indent="0" lvl="0">
              <a:lnSpc>
                <a:spcPts val="4042"/>
              </a:lnSpc>
              <a:spcBef>
                <a:spcPct val="0"/>
              </a:spcBef>
            </a:pPr>
            <a:r>
              <a:rPr lang="en-US" sz="288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If you lose the card — it’s just plastic.</a:t>
            </a:r>
          </a:p>
          <a:p>
            <a:pPr algn="l" marL="0" indent="0" lvl="0">
              <a:lnSpc>
                <a:spcPts val="4042"/>
              </a:lnSpc>
              <a:spcBef>
                <a:spcPct val="0"/>
              </a:spcBef>
            </a:pPr>
            <a:r>
              <a:rPr lang="en-US" sz="2887" strike="noStrike" u="none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rPr>
              <a:t>But when you use it — it’s your world, protected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5168"/>
            <a:ext cx="4133313" cy="39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22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Nomado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2691" y="3211804"/>
            <a:ext cx="14562618" cy="347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78"/>
              </a:lnSpc>
              <a:spcBef>
                <a:spcPct val="0"/>
              </a:spcBef>
            </a:pPr>
            <a:r>
              <a:rPr lang="en-US" b="true" sz="20270">
                <a:solidFill>
                  <a:srgbClr val="FFFFFF"/>
                </a:solidFill>
                <a:latin typeface="Gilroy Bold"/>
                <a:ea typeface="Gilroy Bold"/>
                <a:cs typeface="Gilroy Bold"/>
                <a:sym typeface="Gilro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DAG05H6uE1c</dc:identifier>
  <dcterms:modified xsi:type="dcterms:W3CDTF">2011-08-01T06:04:30Z</dcterms:modified>
  <cp:revision>1</cp:revision>
  <dc:title>Nomado</dc:title>
</cp:coreProperties>
</file>